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9" r:id="rId7"/>
    <p:sldId id="257" r:id="rId8"/>
    <p:sldId id="264" r:id="rId9"/>
    <p:sldId id="265" r:id="rId10"/>
    <p:sldId id="269" r:id="rId11"/>
    <p:sldId id="266" r:id="rId12"/>
    <p:sldId id="278" r:id="rId13"/>
    <p:sldId id="267" r:id="rId14"/>
    <p:sldId id="260" r:id="rId15"/>
    <p:sldId id="261" r:id="rId16"/>
    <p:sldId id="262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77A07-9BA7-4EF6-A68D-0FE6EBECC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D72B7A-5A6C-4577-87FB-DB3710775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D808A-5BD8-40C5-AAE7-40404F2F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476D55-7D3C-409D-9EFF-94698827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E0CC63-890D-437D-807C-D91BF8AD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1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AECFC-1169-45EC-ACA1-8B1C0AB4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155DB1-8E9F-459C-8EB2-66904836B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F07F3-33F5-4746-9EE6-E0FA425C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92FEA-87A3-4639-AC0F-8027B584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A61B9F-EC7E-4085-881A-F797DCB3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18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57762D-3EBC-49AA-B711-683E8DA7E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577AD4-9B00-4D9E-B542-070631131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02DB9-88C2-407D-934C-92B2AF59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06F32-764F-4595-B1B4-0AD6CF63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6F25D-92F9-41F1-9890-09C0C665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4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043AA-18AF-4339-8153-4027B58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D3352-A055-4868-B4F5-20A62CD06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803E5-AA25-438B-87EA-31C588EC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DF994-CB93-4011-BB75-0935E794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6D414-144B-4809-80C8-C612913D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97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569F3-1826-4965-B2BA-6C2D28D3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89C5D1-7CE7-4530-8870-151F7854E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7E85BA-A409-4A39-8726-CDCEF943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BE94A-0753-4DB5-90A4-BB747C2E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30F2A8-2ADE-464C-8067-9665C2BB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88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54D64-B932-4E0F-9D7E-EDE21619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9FC0F-580D-492F-AE9D-F58057948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9ED07F-9E1D-430B-A6B0-15936E19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27B259-8187-4F53-BB50-DCA46A703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AE1495-E161-4D4C-A60B-6F380D02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2AF7E0-95DB-485F-B99A-C31D032A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5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92460-7F52-4880-AC37-752F89A3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182C9-A984-4F35-AAC5-A2D08D24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60CBA3-558C-4463-8CE6-E5D89FEAB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A19233-83B3-4B7D-B188-3C13F2BF9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EA38AC-884C-402D-9493-4B4BA9225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484225-6974-4702-991D-58318214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6F9AC0-D4E3-4290-A90E-72C13AB3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388229-72A4-4245-821F-E6AAC6428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75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FF2F7-2694-4DD0-97E8-7E14A2F8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172974-6961-4211-918C-54AF76E0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FB7353-59F5-48EF-9C26-66071CE3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E9D7CC3-CE16-47DB-833E-0724597AA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33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FCA8E-B90F-4504-A113-4CC51660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DC9E69-E6D7-40FD-AF66-BCF86B5A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F4D0E-28CA-4819-AC1F-2222E836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45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1C3A9-F56B-4EAD-A4A1-024E7B4F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70BF3-AF2C-4EC5-8B4B-C338C9E19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ADDB92-97DC-48B6-9B08-AAFFCDD53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234816-C7D6-47CA-AD26-171F5007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255FC7-F11D-471C-A820-7ED225E8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E67005-AF2A-492E-AF0F-AA3C5F6E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5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8C2EE-531F-4995-A86A-D7CD1FA8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18037A-13FC-4B6B-A45C-34B56DE99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2E96A3-5FA0-4924-AC07-06BF9982E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E7DA94-1DC8-4878-976F-3C88A74F3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9ED499-82B3-49F1-9E76-9AF00FA7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83E160-A7D0-42D3-8D10-2F285F1F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0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9E31D3-F015-4C4C-80CC-F5480E9B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937511-12D2-46FC-9FF3-8910A8A2C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ACCD0-8500-474C-9173-4802D5678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DD697-F181-46D1-97A0-E9DBC8770B4B}" type="datetimeFigureOut">
              <a:rPr lang="zh-CN" altLang="en-US" smtClean="0"/>
              <a:t>2022/5/1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CD655-14DE-4824-BBE1-A28CAE730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88AEB-C247-4FA4-9FA9-A6BCC6A4C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AEAB7-607C-47AD-A3B9-87E64FD16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37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933B57D-1B1C-4CEA-B9BE-0B35B9060C5B}"/>
              </a:ext>
            </a:extLst>
          </p:cNvPr>
          <p:cNvSpPr txBox="1"/>
          <p:nvPr/>
        </p:nvSpPr>
        <p:spPr>
          <a:xfrm>
            <a:off x="1091340" y="1269507"/>
            <a:ext cx="567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基于曲线相关系数的分类方法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AC3CC5-3B78-4616-A465-02AA1B56EF26}"/>
              </a:ext>
            </a:extLst>
          </p:cNvPr>
          <p:cNvSpPr txBox="1"/>
          <p:nvPr/>
        </p:nvSpPr>
        <p:spPr>
          <a:xfrm>
            <a:off x="1498245" y="2476839"/>
            <a:ext cx="4859022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核心思想：依靠曲线的相关程度来判别分类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主要依赖相关系数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653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5C3876-5EAB-46E9-B290-F34C27BA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8"/>
            <a:ext cx="12192000" cy="65611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4D362F-D32B-4A0D-AC93-E23531D909BE}"/>
              </a:ext>
            </a:extLst>
          </p:cNvPr>
          <p:cNvSpPr txBox="1"/>
          <p:nvPr/>
        </p:nvSpPr>
        <p:spPr>
          <a:xfrm>
            <a:off x="308155" y="590541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2389A8-4063-4733-89B3-7635018164DD}"/>
              </a:ext>
            </a:extLst>
          </p:cNvPr>
          <p:cNvSpPr txBox="1"/>
          <p:nvPr/>
        </p:nvSpPr>
        <p:spPr>
          <a:xfrm>
            <a:off x="303914" y="363273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E70B0A-BBE1-429C-AAF2-B6DDDAEF15BC}"/>
              </a:ext>
            </a:extLst>
          </p:cNvPr>
          <p:cNvSpPr txBox="1"/>
          <p:nvPr/>
        </p:nvSpPr>
        <p:spPr>
          <a:xfrm>
            <a:off x="301794" y="275649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562B3A-3A2A-4A84-96C5-0C96645B1B07}"/>
              </a:ext>
            </a:extLst>
          </p:cNvPr>
          <p:cNvSpPr txBox="1"/>
          <p:nvPr/>
        </p:nvSpPr>
        <p:spPr>
          <a:xfrm>
            <a:off x="95718" y="6211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经过滤波处理后的一维曲线</a:t>
            </a:r>
          </a:p>
        </p:txBody>
      </p:sp>
    </p:spTree>
    <p:extLst>
      <p:ext uri="{BB962C8B-B14F-4D97-AF65-F5344CB8AC3E}">
        <p14:creationId xmlns:p14="http://schemas.microsoft.com/office/powerpoint/2010/main" val="67161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6FAE31-2654-4F41-834E-E7BE69CB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2108225"/>
            <a:ext cx="5113674" cy="2945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72D027-C746-47E8-B1D4-E96CBC0D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08" y="1918444"/>
            <a:ext cx="6178404" cy="33249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F0FE24-2FFA-4E37-A74E-47333267B20B}"/>
              </a:ext>
            </a:extLst>
          </p:cNvPr>
          <p:cNvSpPr txBox="1"/>
          <p:nvPr/>
        </p:nvSpPr>
        <p:spPr>
          <a:xfrm>
            <a:off x="3972144" y="1269556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基本保留了主要的一维曲线信息</a:t>
            </a:r>
          </a:p>
        </p:txBody>
      </p:sp>
    </p:spTree>
    <p:extLst>
      <p:ext uri="{BB962C8B-B14F-4D97-AF65-F5344CB8AC3E}">
        <p14:creationId xmlns:p14="http://schemas.microsoft.com/office/powerpoint/2010/main" val="323451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AF0FE24-2FFA-4E37-A74E-47333267B20B}"/>
              </a:ext>
            </a:extLst>
          </p:cNvPr>
          <p:cNvSpPr txBox="1"/>
          <p:nvPr/>
        </p:nvSpPr>
        <p:spPr>
          <a:xfrm>
            <a:off x="3972144" y="1269556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基本保留了主要的一维曲线信息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C14F14-1637-4588-ADAD-F8AE37EF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046"/>
            <a:ext cx="4592715" cy="33600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1460F7-F367-40A9-A84D-645345890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79" y="1706811"/>
            <a:ext cx="5936585" cy="34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03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FA0CDB-03D2-44AD-B99D-43A86DD5B45A}"/>
              </a:ext>
            </a:extLst>
          </p:cNvPr>
          <p:cNvSpPr txBox="1"/>
          <p:nvPr/>
        </p:nvSpPr>
        <p:spPr>
          <a:xfrm>
            <a:off x="3950562" y="1340527"/>
            <a:ext cx="5672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三角分割方法</a:t>
            </a:r>
          </a:p>
        </p:txBody>
      </p:sp>
    </p:spTree>
    <p:extLst>
      <p:ext uri="{BB962C8B-B14F-4D97-AF65-F5344CB8AC3E}">
        <p14:creationId xmlns:p14="http://schemas.microsoft.com/office/powerpoint/2010/main" val="169780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376A44-9F64-42BC-A44F-4ABEC2F3C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3894" r="5121" b="7311"/>
          <a:stretch/>
        </p:blipFill>
        <p:spPr>
          <a:xfrm>
            <a:off x="318995" y="319595"/>
            <a:ext cx="11873005" cy="596579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20DFCFE-BB1C-4782-9F1C-DC37CC5B636E}"/>
              </a:ext>
            </a:extLst>
          </p:cNvPr>
          <p:cNvSpPr txBox="1"/>
          <p:nvPr/>
        </p:nvSpPr>
        <p:spPr>
          <a:xfrm>
            <a:off x="494586" y="587878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DC676B-2508-4EC2-BBD5-A9C33BACA034}"/>
              </a:ext>
            </a:extLst>
          </p:cNvPr>
          <p:cNvSpPr txBox="1"/>
          <p:nvPr/>
        </p:nvSpPr>
        <p:spPr>
          <a:xfrm>
            <a:off x="490345" y="360609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0F942D-1B65-4F25-8C05-67228AB0AE66}"/>
              </a:ext>
            </a:extLst>
          </p:cNvPr>
          <p:cNvSpPr txBox="1"/>
          <p:nvPr/>
        </p:nvSpPr>
        <p:spPr>
          <a:xfrm>
            <a:off x="488225" y="272985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8E4637-2FEC-4C85-9B4A-AC696D78A8B7}"/>
              </a:ext>
            </a:extLst>
          </p:cNvPr>
          <p:cNvSpPr txBox="1"/>
          <p:nvPr/>
        </p:nvSpPr>
        <p:spPr>
          <a:xfrm>
            <a:off x="95718" y="6211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L1 </a:t>
            </a:r>
            <a:r>
              <a:rPr lang="zh-CN" altLang="en-US" sz="2400" dirty="0">
                <a:solidFill>
                  <a:srgbClr val="002060"/>
                </a:solidFill>
              </a:rPr>
              <a:t>三角分割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634FAAD-02B9-4F23-A42E-B9DE3F65625C}"/>
              </a:ext>
            </a:extLst>
          </p:cNvPr>
          <p:cNvCxnSpPr>
            <a:cxnSpLocks/>
          </p:cNvCxnSpPr>
          <p:nvPr/>
        </p:nvCxnSpPr>
        <p:spPr>
          <a:xfrm>
            <a:off x="1313896" y="6063449"/>
            <a:ext cx="99696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D38214E-1A27-484E-9D6B-EB073B6388B7}"/>
              </a:ext>
            </a:extLst>
          </p:cNvPr>
          <p:cNvCxnSpPr>
            <a:cxnSpLocks/>
          </p:cNvCxnSpPr>
          <p:nvPr/>
        </p:nvCxnSpPr>
        <p:spPr>
          <a:xfrm flipV="1">
            <a:off x="1313896" y="3099189"/>
            <a:ext cx="5131292" cy="2964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B25E595-AC40-45D9-8FB4-009EE316DB37}"/>
              </a:ext>
            </a:extLst>
          </p:cNvPr>
          <p:cNvCxnSpPr>
            <a:cxnSpLocks/>
          </p:cNvCxnSpPr>
          <p:nvPr/>
        </p:nvCxnSpPr>
        <p:spPr>
          <a:xfrm>
            <a:off x="6516210" y="3099189"/>
            <a:ext cx="4767308" cy="2964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4AE98E-8732-4CFF-A0FC-34626143D0D1}"/>
              </a:ext>
            </a:extLst>
          </p:cNvPr>
          <p:cNvCxnSpPr>
            <a:cxnSpLocks/>
          </p:cNvCxnSpPr>
          <p:nvPr/>
        </p:nvCxnSpPr>
        <p:spPr>
          <a:xfrm flipV="1">
            <a:off x="1393794" y="701336"/>
            <a:ext cx="7714695" cy="53621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9067821-74A2-4E89-901D-2DF631708100}"/>
              </a:ext>
            </a:extLst>
          </p:cNvPr>
          <p:cNvCxnSpPr>
            <a:cxnSpLocks/>
          </p:cNvCxnSpPr>
          <p:nvPr/>
        </p:nvCxnSpPr>
        <p:spPr>
          <a:xfrm flipH="1" flipV="1">
            <a:off x="9108489" y="701337"/>
            <a:ext cx="2175029" cy="53621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9945846-ED25-4EDE-A9CA-4709E197DF77}"/>
              </a:ext>
            </a:extLst>
          </p:cNvPr>
          <p:cNvCxnSpPr>
            <a:cxnSpLocks/>
          </p:cNvCxnSpPr>
          <p:nvPr/>
        </p:nvCxnSpPr>
        <p:spPr>
          <a:xfrm flipV="1">
            <a:off x="1393794" y="3773011"/>
            <a:ext cx="9126245" cy="2290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39C2C28-EB36-4CA5-890C-F08AF7A859EE}"/>
              </a:ext>
            </a:extLst>
          </p:cNvPr>
          <p:cNvCxnSpPr>
            <a:cxnSpLocks/>
          </p:cNvCxnSpPr>
          <p:nvPr/>
        </p:nvCxnSpPr>
        <p:spPr>
          <a:xfrm flipH="1" flipV="1">
            <a:off x="10591060" y="3773011"/>
            <a:ext cx="692459" cy="22904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91528E-F4CA-4FB4-8155-667B5C60DE15}"/>
              </a:ext>
            </a:extLst>
          </p:cNvPr>
          <p:cNvSpPr txBox="1"/>
          <p:nvPr/>
        </p:nvSpPr>
        <p:spPr>
          <a:xfrm>
            <a:off x="5681252" y="5324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C3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0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5C3876-5EAB-46E9-B290-F34C27BA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8"/>
            <a:ext cx="12192000" cy="65611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4D362F-D32B-4A0D-AC93-E23531D909BE}"/>
              </a:ext>
            </a:extLst>
          </p:cNvPr>
          <p:cNvSpPr txBox="1"/>
          <p:nvPr/>
        </p:nvSpPr>
        <p:spPr>
          <a:xfrm>
            <a:off x="308155" y="590541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2389A8-4063-4733-89B3-7635018164DD}"/>
              </a:ext>
            </a:extLst>
          </p:cNvPr>
          <p:cNvSpPr txBox="1"/>
          <p:nvPr/>
        </p:nvSpPr>
        <p:spPr>
          <a:xfrm>
            <a:off x="303914" y="363273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E70B0A-BBE1-429C-AAF2-B6DDDAEF15BC}"/>
              </a:ext>
            </a:extLst>
          </p:cNvPr>
          <p:cNvSpPr txBox="1"/>
          <p:nvPr/>
        </p:nvSpPr>
        <p:spPr>
          <a:xfrm>
            <a:off x="301794" y="275649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E0D19F-836F-49EA-96AD-20D5F41AFD0E}"/>
              </a:ext>
            </a:extLst>
          </p:cNvPr>
          <p:cNvSpPr txBox="1"/>
          <p:nvPr/>
        </p:nvSpPr>
        <p:spPr>
          <a:xfrm>
            <a:off x="95718" y="6211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L2 </a:t>
            </a:r>
            <a:r>
              <a:rPr lang="zh-CN" altLang="en-US" sz="2400" dirty="0">
                <a:solidFill>
                  <a:srgbClr val="002060"/>
                </a:solidFill>
              </a:rPr>
              <a:t>三角分割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495F82C-1CDC-40CE-BEEF-47CAFCD842CD}"/>
              </a:ext>
            </a:extLst>
          </p:cNvPr>
          <p:cNvCxnSpPr>
            <a:cxnSpLocks/>
          </p:cNvCxnSpPr>
          <p:nvPr/>
        </p:nvCxnSpPr>
        <p:spPr>
          <a:xfrm flipV="1">
            <a:off x="4483223" y="3062797"/>
            <a:ext cx="1811045" cy="781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D4ED735-2C57-4497-92EE-D7F221E8B587}"/>
              </a:ext>
            </a:extLst>
          </p:cNvPr>
          <p:cNvCxnSpPr>
            <a:cxnSpLocks/>
          </p:cNvCxnSpPr>
          <p:nvPr/>
        </p:nvCxnSpPr>
        <p:spPr>
          <a:xfrm flipH="1" flipV="1">
            <a:off x="6294268" y="3062797"/>
            <a:ext cx="1198486" cy="7812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6EEFFD7-6D38-49EE-A3DA-A3C639826369}"/>
              </a:ext>
            </a:extLst>
          </p:cNvPr>
          <p:cNvCxnSpPr>
            <a:cxnSpLocks/>
          </p:cNvCxnSpPr>
          <p:nvPr/>
        </p:nvCxnSpPr>
        <p:spPr>
          <a:xfrm flipV="1">
            <a:off x="8549196" y="649550"/>
            <a:ext cx="516384" cy="31678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03889DD-2367-4173-A7FE-88CC0F86042A}"/>
              </a:ext>
            </a:extLst>
          </p:cNvPr>
          <p:cNvCxnSpPr>
            <a:cxnSpLocks/>
          </p:cNvCxnSpPr>
          <p:nvPr/>
        </p:nvCxnSpPr>
        <p:spPr>
          <a:xfrm flipH="1" flipV="1">
            <a:off x="9065580" y="649551"/>
            <a:ext cx="602203" cy="31678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20932AC-3B6D-440E-B52A-797FA1539CBD}"/>
              </a:ext>
            </a:extLst>
          </p:cNvPr>
          <p:cNvCxnSpPr>
            <a:cxnSpLocks/>
          </p:cNvCxnSpPr>
          <p:nvPr/>
        </p:nvCxnSpPr>
        <p:spPr>
          <a:xfrm flipV="1">
            <a:off x="4483223" y="3817398"/>
            <a:ext cx="3009531" cy="266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E913CAE-065D-4B53-A60E-AB781E82247D}"/>
              </a:ext>
            </a:extLst>
          </p:cNvPr>
          <p:cNvCxnSpPr>
            <a:cxnSpLocks/>
          </p:cNvCxnSpPr>
          <p:nvPr/>
        </p:nvCxnSpPr>
        <p:spPr>
          <a:xfrm flipH="1" flipV="1">
            <a:off x="8549196" y="3817398"/>
            <a:ext cx="1118588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0755A69-D274-4A45-A03C-B0D10081C94C}"/>
              </a:ext>
            </a:extLst>
          </p:cNvPr>
          <p:cNvSpPr txBox="1"/>
          <p:nvPr/>
        </p:nvSpPr>
        <p:spPr>
          <a:xfrm>
            <a:off x="5681252" y="5324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C3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7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5C3876-5EAB-46E9-B290-F34C27BA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38"/>
            <a:ext cx="12192000" cy="65611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4D362F-D32B-4A0D-AC93-E23531D909BE}"/>
              </a:ext>
            </a:extLst>
          </p:cNvPr>
          <p:cNvSpPr txBox="1"/>
          <p:nvPr/>
        </p:nvSpPr>
        <p:spPr>
          <a:xfrm>
            <a:off x="308155" y="590541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2389A8-4063-4733-89B3-7635018164DD}"/>
              </a:ext>
            </a:extLst>
          </p:cNvPr>
          <p:cNvSpPr txBox="1"/>
          <p:nvPr/>
        </p:nvSpPr>
        <p:spPr>
          <a:xfrm>
            <a:off x="303914" y="363273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E70B0A-BBE1-429C-AAF2-B6DDDAEF15BC}"/>
              </a:ext>
            </a:extLst>
          </p:cNvPr>
          <p:cNvSpPr txBox="1"/>
          <p:nvPr/>
        </p:nvSpPr>
        <p:spPr>
          <a:xfrm>
            <a:off x="301794" y="275649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513756-0DB7-446B-813A-0E5B57D8D4A8}"/>
              </a:ext>
            </a:extLst>
          </p:cNvPr>
          <p:cNvSpPr txBox="1"/>
          <p:nvPr/>
        </p:nvSpPr>
        <p:spPr>
          <a:xfrm>
            <a:off x="95718" y="6211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L3 </a:t>
            </a:r>
            <a:r>
              <a:rPr lang="zh-CN" altLang="en-US" sz="2400" dirty="0">
                <a:solidFill>
                  <a:srgbClr val="002060"/>
                </a:solidFill>
              </a:rPr>
              <a:t>三角分割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869E2EF-3EE5-4D85-ABCA-1AFFF1CAD602}"/>
              </a:ext>
            </a:extLst>
          </p:cNvPr>
          <p:cNvCxnSpPr>
            <a:cxnSpLocks/>
          </p:cNvCxnSpPr>
          <p:nvPr/>
        </p:nvCxnSpPr>
        <p:spPr>
          <a:xfrm flipV="1">
            <a:off x="8637973" y="621437"/>
            <a:ext cx="417250" cy="2504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C8E1A1-FA4A-4466-B123-E50E5615A254}"/>
              </a:ext>
            </a:extLst>
          </p:cNvPr>
          <p:cNvCxnSpPr>
            <a:cxnSpLocks/>
          </p:cNvCxnSpPr>
          <p:nvPr/>
        </p:nvCxnSpPr>
        <p:spPr>
          <a:xfrm flipH="1" flipV="1">
            <a:off x="9055223" y="621437"/>
            <a:ext cx="497150" cy="24413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A923D7A-4399-4395-B94F-EC3D37F23900}"/>
              </a:ext>
            </a:extLst>
          </p:cNvPr>
          <p:cNvCxnSpPr>
            <a:cxnSpLocks/>
          </p:cNvCxnSpPr>
          <p:nvPr/>
        </p:nvCxnSpPr>
        <p:spPr>
          <a:xfrm>
            <a:off x="8637973" y="3062796"/>
            <a:ext cx="91440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705892A-F629-4EC3-83C4-F18888813426}"/>
              </a:ext>
            </a:extLst>
          </p:cNvPr>
          <p:cNvSpPr txBox="1"/>
          <p:nvPr/>
        </p:nvSpPr>
        <p:spPr>
          <a:xfrm>
            <a:off x="5681252" y="5324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C3</a:t>
            </a:r>
            <a:endParaRPr lang="zh-CN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1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1EBACB-1596-40EC-AE9E-BD131E2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8" y="242887"/>
            <a:ext cx="10887075" cy="6372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16BD75-EA65-4311-8B68-979A679BFFD1}"/>
              </a:ext>
            </a:extLst>
          </p:cNvPr>
          <p:cNvSpPr txBox="1"/>
          <p:nvPr/>
        </p:nvSpPr>
        <p:spPr>
          <a:xfrm>
            <a:off x="95718" y="6211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</a:rPr>
              <a:t>经过滤波处理后的一维曲线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E9596F-AD14-4622-B610-1586BFF5C549}"/>
              </a:ext>
            </a:extLst>
          </p:cNvPr>
          <p:cNvSpPr txBox="1"/>
          <p:nvPr/>
        </p:nvSpPr>
        <p:spPr>
          <a:xfrm>
            <a:off x="718999" y="53283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6C1A3-85B5-457F-97C0-09244E0D0A2B}"/>
              </a:ext>
            </a:extLst>
          </p:cNvPr>
          <p:cNvSpPr txBox="1"/>
          <p:nvPr/>
        </p:nvSpPr>
        <p:spPr>
          <a:xfrm>
            <a:off x="718999" y="232340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3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1EBACB-1596-40EC-AE9E-BD131E2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8" y="242887"/>
            <a:ext cx="10887075" cy="6372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E9596F-AD14-4622-B610-1586BFF5C549}"/>
              </a:ext>
            </a:extLst>
          </p:cNvPr>
          <p:cNvSpPr txBox="1"/>
          <p:nvPr/>
        </p:nvSpPr>
        <p:spPr>
          <a:xfrm>
            <a:off x="718999" y="53283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6C1A3-85B5-457F-97C0-09244E0D0A2B}"/>
              </a:ext>
            </a:extLst>
          </p:cNvPr>
          <p:cNvSpPr txBox="1"/>
          <p:nvPr/>
        </p:nvSpPr>
        <p:spPr>
          <a:xfrm>
            <a:off x="718999" y="232340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CA0AC0-4335-4032-B34E-8A2E07ED4C97}"/>
              </a:ext>
            </a:extLst>
          </p:cNvPr>
          <p:cNvSpPr txBox="1"/>
          <p:nvPr/>
        </p:nvSpPr>
        <p:spPr>
          <a:xfrm>
            <a:off x="95718" y="6211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L1 </a:t>
            </a:r>
            <a:r>
              <a:rPr lang="zh-CN" altLang="en-US" sz="2400" dirty="0">
                <a:solidFill>
                  <a:srgbClr val="002060"/>
                </a:solidFill>
              </a:rPr>
              <a:t>三角分割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267BED8-7A7B-4B59-BD24-DED0038AB9DF}"/>
              </a:ext>
            </a:extLst>
          </p:cNvPr>
          <p:cNvCxnSpPr>
            <a:cxnSpLocks/>
          </p:cNvCxnSpPr>
          <p:nvPr/>
        </p:nvCxnSpPr>
        <p:spPr>
          <a:xfrm flipV="1">
            <a:off x="1518082" y="1154098"/>
            <a:ext cx="3480046" cy="4376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13066FC-63A9-4E3A-9053-667674FAFDEC}"/>
              </a:ext>
            </a:extLst>
          </p:cNvPr>
          <p:cNvCxnSpPr>
            <a:cxnSpLocks/>
          </p:cNvCxnSpPr>
          <p:nvPr/>
        </p:nvCxnSpPr>
        <p:spPr>
          <a:xfrm flipH="1" flipV="1">
            <a:off x="4998128" y="1154098"/>
            <a:ext cx="5442012" cy="43766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EB8E6F2-ADF6-4483-B7C3-5E48E309313A}"/>
              </a:ext>
            </a:extLst>
          </p:cNvPr>
          <p:cNvCxnSpPr>
            <a:cxnSpLocks/>
          </p:cNvCxnSpPr>
          <p:nvPr/>
        </p:nvCxnSpPr>
        <p:spPr>
          <a:xfrm flipV="1">
            <a:off x="1518082" y="2583402"/>
            <a:ext cx="7315200" cy="2947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1B35916-ABD0-4DFE-B3B2-DAA2DB94A25A}"/>
              </a:ext>
            </a:extLst>
          </p:cNvPr>
          <p:cNvCxnSpPr>
            <a:cxnSpLocks/>
          </p:cNvCxnSpPr>
          <p:nvPr/>
        </p:nvCxnSpPr>
        <p:spPr>
          <a:xfrm flipH="1" flipV="1">
            <a:off x="8833282" y="2583402"/>
            <a:ext cx="1606858" cy="2947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1DD02BC-46D1-476A-AFC5-73539F4013BF}"/>
              </a:ext>
            </a:extLst>
          </p:cNvPr>
          <p:cNvCxnSpPr>
            <a:cxnSpLocks/>
          </p:cNvCxnSpPr>
          <p:nvPr/>
        </p:nvCxnSpPr>
        <p:spPr>
          <a:xfrm>
            <a:off x="1518082" y="5530788"/>
            <a:ext cx="89220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91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1EBACB-1596-40EC-AE9E-BD131E22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8" y="242887"/>
            <a:ext cx="10887075" cy="63722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E9596F-AD14-4622-B610-1586BFF5C549}"/>
              </a:ext>
            </a:extLst>
          </p:cNvPr>
          <p:cNvSpPr txBox="1"/>
          <p:nvPr/>
        </p:nvSpPr>
        <p:spPr>
          <a:xfrm>
            <a:off x="718999" y="532836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A6C1A3-85B5-457F-97C0-09244E0D0A2B}"/>
              </a:ext>
            </a:extLst>
          </p:cNvPr>
          <p:cNvSpPr txBox="1"/>
          <p:nvPr/>
        </p:nvSpPr>
        <p:spPr>
          <a:xfrm>
            <a:off x="718999" y="232340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8A5406-9E02-41FF-A2B0-126FDE79EA23}"/>
              </a:ext>
            </a:extLst>
          </p:cNvPr>
          <p:cNvSpPr txBox="1"/>
          <p:nvPr/>
        </p:nvSpPr>
        <p:spPr>
          <a:xfrm>
            <a:off x="95718" y="62117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</a:rPr>
              <a:t>L2 </a:t>
            </a:r>
            <a:r>
              <a:rPr lang="zh-CN" altLang="en-US" sz="2400" dirty="0">
                <a:solidFill>
                  <a:srgbClr val="002060"/>
                </a:solidFill>
              </a:rPr>
              <a:t>三角分割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2CEAD0F-41E1-4058-9D4A-E78C3759898E}"/>
              </a:ext>
            </a:extLst>
          </p:cNvPr>
          <p:cNvCxnSpPr>
            <a:cxnSpLocks/>
          </p:cNvCxnSpPr>
          <p:nvPr/>
        </p:nvCxnSpPr>
        <p:spPr>
          <a:xfrm flipV="1">
            <a:off x="4651899" y="1154098"/>
            <a:ext cx="346229" cy="13494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0C4D8B2-56C5-429E-A664-E5A6370E91BC}"/>
              </a:ext>
            </a:extLst>
          </p:cNvPr>
          <p:cNvCxnSpPr>
            <a:cxnSpLocks/>
          </p:cNvCxnSpPr>
          <p:nvPr/>
        </p:nvCxnSpPr>
        <p:spPr>
          <a:xfrm flipH="1" flipV="1">
            <a:off x="4998128" y="1154098"/>
            <a:ext cx="372862" cy="1411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F6C1039-D7AE-4978-86BD-7F9AC972D9ED}"/>
              </a:ext>
            </a:extLst>
          </p:cNvPr>
          <p:cNvCxnSpPr>
            <a:cxnSpLocks/>
          </p:cNvCxnSpPr>
          <p:nvPr/>
        </p:nvCxnSpPr>
        <p:spPr>
          <a:xfrm>
            <a:off x="4651899" y="2565647"/>
            <a:ext cx="71909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94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20221A-6313-453F-87CB-67478A47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" y="789025"/>
            <a:ext cx="11265763" cy="57975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93C2C7-1613-4FD0-955D-6C3D2F43A082}"/>
              </a:ext>
            </a:extLst>
          </p:cNvPr>
          <p:cNvSpPr txBox="1"/>
          <p:nvPr/>
        </p:nvSpPr>
        <p:spPr>
          <a:xfrm>
            <a:off x="739806" y="419693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</a:t>
            </a:r>
            <a:r>
              <a:rPr lang="en-US" altLang="zh-CN" dirty="0"/>
              <a:t>1K</a:t>
            </a:r>
            <a:r>
              <a:rPr lang="zh-CN" altLang="en-US" dirty="0"/>
              <a:t>个有用信息点</a:t>
            </a:r>
          </a:p>
        </p:txBody>
      </p:sp>
    </p:spTree>
    <p:extLst>
      <p:ext uri="{BB962C8B-B14F-4D97-AF65-F5344CB8AC3E}">
        <p14:creationId xmlns:p14="http://schemas.microsoft.com/office/powerpoint/2010/main" val="258291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50FA1B-B8C9-40B5-A263-B814A0713C9B}"/>
              </a:ext>
            </a:extLst>
          </p:cNvPr>
          <p:cNvSpPr txBox="1"/>
          <p:nvPr/>
        </p:nvSpPr>
        <p:spPr>
          <a:xfrm>
            <a:off x="606641" y="552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计算相关系数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EFF09B-4832-4F7D-8D82-68C3A9FD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48" y="44834"/>
            <a:ext cx="5060271" cy="26041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FDF04E-EC13-4201-B2E3-0018CC4F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0" y="2507479"/>
            <a:ext cx="4705350" cy="3867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12FD8D-8D70-46D6-8707-13316949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198" y="2497954"/>
            <a:ext cx="4800600" cy="3886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82F4D9-A950-4456-AE6C-6CAA37023ABA}"/>
              </a:ext>
            </a:extLst>
          </p:cNvPr>
          <p:cNvSpPr txBox="1"/>
          <p:nvPr/>
        </p:nvSpPr>
        <p:spPr>
          <a:xfrm>
            <a:off x="1178913" y="62361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2A646-4241-4080-8095-D644D0D091D0}"/>
              </a:ext>
            </a:extLst>
          </p:cNvPr>
          <p:cNvSpPr txBox="1"/>
          <p:nvPr/>
        </p:nvSpPr>
        <p:spPr>
          <a:xfrm>
            <a:off x="1562133" y="62361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3-6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7C105A-14ED-4604-A3F2-671DC631557C}"/>
              </a:ext>
            </a:extLst>
          </p:cNvPr>
          <p:cNvSpPr txBox="1"/>
          <p:nvPr/>
        </p:nvSpPr>
        <p:spPr>
          <a:xfrm>
            <a:off x="1990342" y="62361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3-7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1BB3FB-29CA-4A70-AFCA-4D41A208E532}"/>
              </a:ext>
            </a:extLst>
          </p:cNvPr>
          <p:cNvSpPr txBox="1"/>
          <p:nvPr/>
        </p:nvSpPr>
        <p:spPr>
          <a:xfrm>
            <a:off x="2453930" y="623026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4-6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019024-EF21-41D3-8B12-FD214C7EA12C}"/>
              </a:ext>
            </a:extLst>
          </p:cNvPr>
          <p:cNvSpPr txBox="1"/>
          <p:nvPr/>
        </p:nvSpPr>
        <p:spPr>
          <a:xfrm>
            <a:off x="2882139" y="623026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4-7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C8F6AF-7B77-4007-86F8-4857A0E539B8}"/>
              </a:ext>
            </a:extLst>
          </p:cNvPr>
          <p:cNvSpPr txBox="1"/>
          <p:nvPr/>
        </p:nvSpPr>
        <p:spPr>
          <a:xfrm>
            <a:off x="3314884" y="62361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0A6597-74FB-4A16-BE58-312930BE3855}"/>
              </a:ext>
            </a:extLst>
          </p:cNvPr>
          <p:cNvSpPr txBox="1"/>
          <p:nvPr/>
        </p:nvSpPr>
        <p:spPr>
          <a:xfrm>
            <a:off x="3762599" y="624199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9BDA851-0D10-4CE4-B4D1-582578C19D9C}"/>
              </a:ext>
            </a:extLst>
          </p:cNvPr>
          <p:cNvSpPr txBox="1"/>
          <p:nvPr/>
        </p:nvSpPr>
        <p:spPr>
          <a:xfrm>
            <a:off x="4060470" y="5111595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E96225-DE29-4916-B02A-F6C349789001}"/>
              </a:ext>
            </a:extLst>
          </p:cNvPr>
          <p:cNvSpPr txBox="1"/>
          <p:nvPr/>
        </p:nvSpPr>
        <p:spPr>
          <a:xfrm>
            <a:off x="2553021" y="473141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4-7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B91CAC-F1CB-44E8-99F0-2D7D4219204C}"/>
              </a:ext>
            </a:extLst>
          </p:cNvPr>
          <p:cNvSpPr txBox="1"/>
          <p:nvPr/>
        </p:nvSpPr>
        <p:spPr>
          <a:xfrm>
            <a:off x="5825051" y="6230265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3-4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8B7EE52-6E1C-473A-A2EA-3A0D73CD7C95}"/>
              </a:ext>
            </a:extLst>
          </p:cNvPr>
          <p:cNvSpPr txBox="1"/>
          <p:nvPr/>
        </p:nvSpPr>
        <p:spPr>
          <a:xfrm>
            <a:off x="6499330" y="624643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3-6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CEE27C5-9729-4B64-9C96-78577055389D}"/>
              </a:ext>
            </a:extLst>
          </p:cNvPr>
          <p:cNvSpPr txBox="1"/>
          <p:nvPr/>
        </p:nvSpPr>
        <p:spPr>
          <a:xfrm>
            <a:off x="7219556" y="624199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3-7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7CCC68-BAE7-4E98-B6B3-05B0F12BC441}"/>
              </a:ext>
            </a:extLst>
          </p:cNvPr>
          <p:cNvSpPr txBox="1"/>
          <p:nvPr/>
        </p:nvSpPr>
        <p:spPr>
          <a:xfrm>
            <a:off x="7893835" y="625816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4-6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AFD249-763C-4074-A401-1A887473607F}"/>
              </a:ext>
            </a:extLst>
          </p:cNvPr>
          <p:cNvSpPr txBox="1"/>
          <p:nvPr/>
        </p:nvSpPr>
        <p:spPr>
          <a:xfrm>
            <a:off x="8578378" y="625816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4-7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03AACE5-CEAC-4F9A-8D06-E1B04456C2D9}"/>
              </a:ext>
            </a:extLst>
          </p:cNvPr>
          <p:cNvSpPr txBox="1"/>
          <p:nvPr/>
        </p:nvSpPr>
        <p:spPr>
          <a:xfrm>
            <a:off x="9231613" y="6240043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38C53E1-7BEB-412E-9DD9-198A89F03918}"/>
              </a:ext>
            </a:extLst>
          </p:cNvPr>
          <p:cNvSpPr txBox="1"/>
          <p:nvPr/>
        </p:nvSpPr>
        <p:spPr>
          <a:xfrm>
            <a:off x="9843191" y="624643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6774F77-973C-4FD0-ADC2-56ECB2DB82C1}"/>
              </a:ext>
            </a:extLst>
          </p:cNvPr>
          <p:cNvSpPr txBox="1"/>
          <p:nvPr/>
        </p:nvSpPr>
        <p:spPr>
          <a:xfrm>
            <a:off x="10174495" y="2546684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2C33CC8-7C3C-491B-96F8-4AD2460458D5}"/>
              </a:ext>
            </a:extLst>
          </p:cNvPr>
          <p:cNvSpPr txBox="1"/>
          <p:nvPr/>
        </p:nvSpPr>
        <p:spPr>
          <a:xfrm>
            <a:off x="8150978" y="339619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D2BFAB9-1401-4B60-BCCC-FDEAC7879084}"/>
              </a:ext>
            </a:extLst>
          </p:cNvPr>
          <p:cNvSpPr txBox="1"/>
          <p:nvPr/>
        </p:nvSpPr>
        <p:spPr>
          <a:xfrm>
            <a:off x="60031" y="126561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在数据对准的情况下，</a:t>
            </a:r>
            <a:endParaRPr lang="en-US" altLang="zh-CN" dirty="0"/>
          </a:p>
          <a:p>
            <a:r>
              <a:rPr lang="zh-CN" altLang="en-US" dirty="0"/>
              <a:t>判别效果好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D7C1DF3-5FCF-4385-BD01-0E2D281CBDF6}"/>
              </a:ext>
            </a:extLst>
          </p:cNvPr>
          <p:cNvSpPr txBox="1"/>
          <p:nvPr/>
        </p:nvSpPr>
        <p:spPr>
          <a:xfrm>
            <a:off x="10174495" y="290319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0.949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47FB0E-0154-490B-A9E6-DFA8E7EE2F17}"/>
              </a:ext>
            </a:extLst>
          </p:cNvPr>
          <p:cNvSpPr txBox="1"/>
          <p:nvPr/>
        </p:nvSpPr>
        <p:spPr>
          <a:xfrm>
            <a:off x="8074835" y="370396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0.656</a:t>
            </a:r>
          </a:p>
        </p:txBody>
      </p:sp>
    </p:spTree>
    <p:extLst>
      <p:ext uri="{BB962C8B-B14F-4D97-AF65-F5344CB8AC3E}">
        <p14:creationId xmlns:p14="http://schemas.microsoft.com/office/powerpoint/2010/main" val="17879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F26187-D136-4B04-9CA7-F37E6C532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05533"/>
              </p:ext>
            </p:extLst>
          </p:nvPr>
        </p:nvGraphicFramePr>
        <p:xfrm>
          <a:off x="6197510" y="1237419"/>
          <a:ext cx="4430943" cy="35222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1917">
                  <a:extLst>
                    <a:ext uri="{9D8B030D-6E8A-4147-A177-3AD203B41FA5}">
                      <a16:colId xmlns:a16="http://schemas.microsoft.com/office/drawing/2014/main" val="3483674800"/>
                    </a:ext>
                  </a:extLst>
                </a:gridCol>
                <a:gridCol w="1518082">
                  <a:extLst>
                    <a:ext uri="{9D8B030D-6E8A-4147-A177-3AD203B41FA5}">
                      <a16:colId xmlns:a16="http://schemas.microsoft.com/office/drawing/2014/main" val="1935145117"/>
                    </a:ext>
                  </a:extLst>
                </a:gridCol>
                <a:gridCol w="1890944">
                  <a:extLst>
                    <a:ext uri="{9D8B030D-6E8A-4147-A177-3AD203B41FA5}">
                      <a16:colId xmlns:a16="http://schemas.microsoft.com/office/drawing/2014/main" val="3552636124"/>
                    </a:ext>
                  </a:extLst>
                </a:gridCol>
              </a:tblGrid>
              <a:tr h="4402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均方误差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相关系数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439009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3-4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0.321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32376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3-6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0.278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0.181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197621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3-7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0.411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-0.301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543152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4-6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0.402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-0.439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283274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4-7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0.100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0.656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018923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6-7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-0.320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00281"/>
                  </a:ext>
                </a:extLst>
              </a:tr>
              <a:tr h="440276">
                <a:tc>
                  <a:txBody>
                    <a:bodyPr/>
                    <a:lstStyle/>
                    <a:p>
                      <a:r>
                        <a:rPr lang="en-US" altLang="zh-CN" dirty="0"/>
                        <a:t>3-3_70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0.949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93388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3D22525-1AFB-4702-8403-7422C947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2" y="1055423"/>
            <a:ext cx="4800600" cy="3886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DBE18BB-0C34-4F85-8C40-25963E4EC9F5}"/>
              </a:ext>
            </a:extLst>
          </p:cNvPr>
          <p:cNvSpPr txBox="1"/>
          <p:nvPr/>
        </p:nvSpPr>
        <p:spPr>
          <a:xfrm>
            <a:off x="421665" y="478773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3-4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957975-FB77-43A8-9FC6-3D688273F36F}"/>
              </a:ext>
            </a:extLst>
          </p:cNvPr>
          <p:cNvSpPr txBox="1"/>
          <p:nvPr/>
        </p:nvSpPr>
        <p:spPr>
          <a:xfrm>
            <a:off x="1095944" y="480390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3-6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43E27D-ADA4-425F-944F-42326004BBF2}"/>
              </a:ext>
            </a:extLst>
          </p:cNvPr>
          <p:cNvSpPr txBox="1"/>
          <p:nvPr/>
        </p:nvSpPr>
        <p:spPr>
          <a:xfrm>
            <a:off x="1816170" y="479946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3-7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33846D-BB87-4393-B17E-27B14984C9B9}"/>
              </a:ext>
            </a:extLst>
          </p:cNvPr>
          <p:cNvSpPr txBox="1"/>
          <p:nvPr/>
        </p:nvSpPr>
        <p:spPr>
          <a:xfrm>
            <a:off x="2490449" y="48156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4-6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F8C8C0-E350-4645-B3A5-900F90420111}"/>
              </a:ext>
            </a:extLst>
          </p:cNvPr>
          <p:cNvSpPr txBox="1"/>
          <p:nvPr/>
        </p:nvSpPr>
        <p:spPr>
          <a:xfrm>
            <a:off x="3174992" y="481562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4-7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FBB6AB5-E686-4966-8EE7-C0DB20ADBC5F}"/>
              </a:ext>
            </a:extLst>
          </p:cNvPr>
          <p:cNvSpPr txBox="1"/>
          <p:nvPr/>
        </p:nvSpPr>
        <p:spPr>
          <a:xfrm>
            <a:off x="3828227" y="4797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A9887A-150A-47FB-9DC2-45FD174764AC}"/>
              </a:ext>
            </a:extLst>
          </p:cNvPr>
          <p:cNvSpPr txBox="1"/>
          <p:nvPr/>
        </p:nvSpPr>
        <p:spPr>
          <a:xfrm>
            <a:off x="4439805" y="4803900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FDBA03-33F4-4674-A662-CF05F870121C}"/>
              </a:ext>
            </a:extLst>
          </p:cNvPr>
          <p:cNvSpPr txBox="1"/>
          <p:nvPr/>
        </p:nvSpPr>
        <p:spPr>
          <a:xfrm>
            <a:off x="4771109" y="1104153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A2E566-8229-4F96-9E08-CF0A1CD4628E}"/>
              </a:ext>
            </a:extLst>
          </p:cNvPr>
          <p:cNvSpPr txBox="1"/>
          <p:nvPr/>
        </p:nvSpPr>
        <p:spPr>
          <a:xfrm>
            <a:off x="2747592" y="195365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B73B87-4035-40FB-8BE0-F41169E13954}"/>
              </a:ext>
            </a:extLst>
          </p:cNvPr>
          <p:cNvSpPr txBox="1"/>
          <p:nvPr/>
        </p:nvSpPr>
        <p:spPr>
          <a:xfrm>
            <a:off x="4771109" y="146066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0.949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4614165-DA25-4FDF-AAAE-21E7321A66C7}"/>
              </a:ext>
            </a:extLst>
          </p:cNvPr>
          <p:cNvSpPr txBox="1"/>
          <p:nvPr/>
        </p:nvSpPr>
        <p:spPr>
          <a:xfrm>
            <a:off x="2671449" y="226143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0.656</a:t>
            </a:r>
          </a:p>
        </p:txBody>
      </p:sp>
    </p:spTree>
    <p:extLst>
      <p:ext uri="{BB962C8B-B14F-4D97-AF65-F5344CB8AC3E}">
        <p14:creationId xmlns:p14="http://schemas.microsoft.com/office/powerpoint/2010/main" val="47106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71FAAB-159B-4BE8-8C33-3A128A2F8A98}"/>
              </a:ext>
            </a:extLst>
          </p:cNvPr>
          <p:cNvSpPr txBox="1"/>
          <p:nvPr/>
        </p:nvSpPr>
        <p:spPr>
          <a:xfrm>
            <a:off x="739806" y="41969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当数据未对准时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CF2B6-1F2F-401F-8112-012DEE98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99" y="789025"/>
            <a:ext cx="8821444" cy="55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2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C1FEF7-530E-4CA8-8113-2BF7E359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3" y="791175"/>
            <a:ext cx="10744200" cy="486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B7F44E-6537-4E33-8910-88EFAAB48922}"/>
              </a:ext>
            </a:extLst>
          </p:cNvPr>
          <p:cNvSpPr txBox="1"/>
          <p:nvPr/>
        </p:nvSpPr>
        <p:spPr>
          <a:xfrm>
            <a:off x="9684374" y="563876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FA7C5D-29F3-4823-8FA2-CCC12268F7ED}"/>
              </a:ext>
            </a:extLst>
          </p:cNvPr>
          <p:cNvSpPr txBox="1"/>
          <p:nvPr/>
        </p:nvSpPr>
        <p:spPr>
          <a:xfrm>
            <a:off x="10295952" y="5645150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39A212-AE89-47DA-B823-024E2BA80225}"/>
              </a:ext>
            </a:extLst>
          </p:cNvPr>
          <p:cNvSpPr txBox="1"/>
          <p:nvPr/>
        </p:nvSpPr>
        <p:spPr>
          <a:xfrm>
            <a:off x="4313384" y="564567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6-7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2FB7B5-D01E-43A0-8F6F-FCC0B685BB4F}"/>
              </a:ext>
            </a:extLst>
          </p:cNvPr>
          <p:cNvSpPr txBox="1"/>
          <p:nvPr/>
        </p:nvSpPr>
        <p:spPr>
          <a:xfrm>
            <a:off x="4924962" y="5652062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2112AE-BFCF-48B3-8C9F-77802A68B91E}"/>
              </a:ext>
            </a:extLst>
          </p:cNvPr>
          <p:cNvSpPr txBox="1"/>
          <p:nvPr/>
        </p:nvSpPr>
        <p:spPr>
          <a:xfrm>
            <a:off x="10668810" y="2122195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3-3_70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440D1E-5BB4-4484-A197-92D4A5309FBD}"/>
              </a:ext>
            </a:extLst>
          </p:cNvPr>
          <p:cNvSpPr txBox="1"/>
          <p:nvPr/>
        </p:nvSpPr>
        <p:spPr>
          <a:xfrm>
            <a:off x="10751375" y="242677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0.510</a:t>
            </a:r>
          </a:p>
        </p:txBody>
      </p:sp>
    </p:spTree>
    <p:extLst>
      <p:ext uri="{BB962C8B-B14F-4D97-AF65-F5344CB8AC3E}">
        <p14:creationId xmlns:p14="http://schemas.microsoft.com/office/powerpoint/2010/main" val="310214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027206-45A0-42BB-88C1-7C46FD4C3C96}"/>
              </a:ext>
            </a:extLst>
          </p:cNvPr>
          <p:cNvSpPr txBox="1"/>
          <p:nvPr/>
        </p:nvSpPr>
        <p:spPr>
          <a:xfrm>
            <a:off x="745724" y="361207"/>
            <a:ext cx="567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基于一维正值曲线的三角分割法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C0F87E-45A3-4682-BF69-9F8362A7D10E}"/>
              </a:ext>
            </a:extLst>
          </p:cNvPr>
          <p:cNvSpPr txBox="1"/>
          <p:nvPr/>
        </p:nvSpPr>
        <p:spPr>
          <a:xfrm>
            <a:off x="1287259" y="1220181"/>
            <a:ext cx="7229864" cy="2543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核心思想： 首先将数据平滑处理，主要保留曲线大致的形状即可，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即曲线的增减趋势，波峰</a:t>
            </a:r>
            <a:r>
              <a:rPr lang="en-US" altLang="zh-CN" dirty="0"/>
              <a:t>(</a:t>
            </a:r>
            <a:r>
              <a:rPr lang="zh-CN" altLang="en-US" dirty="0"/>
              <a:t>极值</a:t>
            </a:r>
            <a:r>
              <a:rPr lang="en-US" altLang="zh-CN" dirty="0"/>
              <a:t>)</a:t>
            </a:r>
            <a:r>
              <a:rPr lang="zh-CN" altLang="en-US" dirty="0"/>
              <a:t>，最值。 </a:t>
            </a:r>
            <a:r>
              <a:rPr lang="en-US" altLang="zh-CN" dirty="0"/>
              <a:t>--</a:t>
            </a:r>
            <a:r>
              <a:rPr lang="zh-CN" altLang="en-US" dirty="0"/>
              <a:t>滤波方式：五点</a:t>
            </a:r>
            <a:r>
              <a:rPr lang="en-US" altLang="zh-CN" dirty="0"/>
              <a:t>3</a:t>
            </a:r>
            <a:r>
              <a:rPr lang="zh-CN" altLang="en-US" dirty="0"/>
              <a:t>次法、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窗口移动法组合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再根据不同的波峰水平值，来划分不同阶数，求得此阶数下，划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分出的三角形形状特征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最后根据特征数值、权重等的考量，将测试曲线归类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5E1954-4759-4586-BD18-02A272F075A3}"/>
              </a:ext>
            </a:extLst>
          </p:cNvPr>
          <p:cNvSpPr txBox="1"/>
          <p:nvPr/>
        </p:nvSpPr>
        <p:spPr>
          <a:xfrm>
            <a:off x="1287259" y="4465468"/>
            <a:ext cx="56845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核心特征：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底边长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高度（表征波峰）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左侧边与底边斜率（增趋势）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右侧边与底边斜率（减趋势）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波峰的</a:t>
            </a:r>
            <a:r>
              <a:rPr lang="en-US" altLang="zh-CN" dirty="0"/>
              <a:t>X</a:t>
            </a:r>
            <a:r>
              <a:rPr lang="zh-CN" altLang="en-US" dirty="0"/>
              <a:t>轴坐标（表征物件上某特征点所处的位置）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9972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A6C648-E0DA-4202-ACC4-F08F558E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4" y="763381"/>
            <a:ext cx="10635449" cy="58741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2AE243-C675-4BCF-9CBD-A3D6B29ABC33}"/>
              </a:ext>
            </a:extLst>
          </p:cNvPr>
          <p:cNvSpPr txBox="1"/>
          <p:nvPr/>
        </p:nvSpPr>
        <p:spPr>
          <a:xfrm>
            <a:off x="310718" y="3940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简单均值处理：</a:t>
            </a:r>
          </a:p>
        </p:txBody>
      </p:sp>
    </p:spTree>
    <p:extLst>
      <p:ext uri="{BB962C8B-B14F-4D97-AF65-F5344CB8AC3E}">
        <p14:creationId xmlns:p14="http://schemas.microsoft.com/office/powerpoint/2010/main" val="360606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69A221F-816F-485D-AC9B-48A60633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" y="366025"/>
            <a:ext cx="10886413" cy="62702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528309-F8FB-4955-8BAA-FBB970CDE673}"/>
              </a:ext>
            </a:extLst>
          </p:cNvPr>
          <p:cNvSpPr txBox="1"/>
          <p:nvPr/>
        </p:nvSpPr>
        <p:spPr>
          <a:xfrm>
            <a:off x="355107" y="366025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C3</a:t>
            </a:r>
            <a:r>
              <a:rPr lang="zh-CN" altLang="en-US" dirty="0"/>
              <a:t>为例：</a:t>
            </a:r>
          </a:p>
        </p:txBody>
      </p:sp>
    </p:spTree>
    <p:extLst>
      <p:ext uri="{BB962C8B-B14F-4D97-AF65-F5344CB8AC3E}">
        <p14:creationId xmlns:p14="http://schemas.microsoft.com/office/powerpoint/2010/main" val="3697489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337</Words>
  <Application>Microsoft Office PowerPoint</Application>
  <PresentationFormat>宽屏</PresentationFormat>
  <Paragraphs>115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JI</dc:creator>
  <cp:lastModifiedBy>XIANG JI</cp:lastModifiedBy>
  <cp:revision>20</cp:revision>
  <dcterms:created xsi:type="dcterms:W3CDTF">2022-04-17T14:20:18Z</dcterms:created>
  <dcterms:modified xsi:type="dcterms:W3CDTF">2022-05-01T04:49:01Z</dcterms:modified>
</cp:coreProperties>
</file>